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Default Extension="wmf" ContentType="image/x-wmf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10" Type="http://schemas.openxmlformats.org/officeDocument/2006/relationships/viewProps" Target="viewProps.xml"/><Relationship Id="rId5" Type="http://schemas.openxmlformats.org/officeDocument/2006/relationships/slide" Target="slides/slide4.xml"/><Relationship Id="rId7" Type="http://schemas.openxmlformats.org/officeDocument/2006/relationships/slide" Target="slides/slide6.xml"/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presProps" Target="presProps.xml"/><Relationship Id="rId3" Type="http://schemas.openxmlformats.org/officeDocument/2006/relationships/slide" Target="slides/slide2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153B2DC9-693F-4344-A745-BB16A924137D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92C13872-33A9-4AC2-9E10-07469D125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B2DC9-693F-4344-A745-BB16A924137D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13872-33A9-4AC2-9E10-07469D125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B2DC9-693F-4344-A745-BB16A924137D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13872-33A9-4AC2-9E10-07469D125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B2DC9-693F-4344-A745-BB16A924137D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13872-33A9-4AC2-9E10-07469D125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B2DC9-693F-4344-A745-BB16A924137D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13872-33A9-4AC2-9E10-07469D125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B2DC9-693F-4344-A745-BB16A924137D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13872-33A9-4AC2-9E10-07469D125F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B2DC9-693F-4344-A745-BB16A924137D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13872-33A9-4AC2-9E10-07469D125F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B2DC9-693F-4344-A745-BB16A924137D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13872-33A9-4AC2-9E10-07469D125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B2DC9-693F-4344-A745-BB16A924137D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13872-33A9-4AC2-9E10-07469D125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153B2DC9-693F-4344-A745-BB16A924137D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92C13872-33A9-4AC2-9E10-07469D125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153B2DC9-693F-4344-A745-BB16A924137D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92C13872-33A9-4AC2-9E10-07469D125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53B2DC9-693F-4344-A745-BB16A924137D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2C13872-33A9-4AC2-9E10-07469D125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Los </a:t>
            </a:r>
            <a:r>
              <a:rPr lang="en-US" dirty="0" err="1" smtClean="0"/>
              <a:t>verbos</a:t>
            </a:r>
            <a:r>
              <a:rPr lang="en-US" dirty="0" smtClean="0"/>
              <a:t> “TENER” y “VENIR”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1058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069668" cy="1486667"/>
          </a:xfrm>
        </p:spPr>
        <p:txBody>
          <a:bodyPr>
            <a:noAutofit/>
          </a:bodyPr>
          <a:lstStyle/>
          <a:p>
            <a:r>
              <a:rPr lang="en-US" sz="3600" dirty="0" smtClean="0"/>
              <a:t>“</a:t>
            </a:r>
            <a:r>
              <a:rPr lang="en-US" sz="3600" dirty="0" smtClean="0">
                <a:solidFill>
                  <a:srgbClr val="0070C0"/>
                </a:solidFill>
              </a:rPr>
              <a:t>TENER</a:t>
            </a:r>
            <a:r>
              <a:rPr lang="en-US" sz="3600" dirty="0" smtClean="0"/>
              <a:t>” and “</a:t>
            </a:r>
            <a:r>
              <a:rPr lang="en-US" sz="3600" dirty="0" smtClean="0">
                <a:solidFill>
                  <a:srgbClr val="00B050"/>
                </a:solidFill>
              </a:rPr>
              <a:t>VENIR</a:t>
            </a:r>
            <a:r>
              <a:rPr lang="en-US" sz="3600" dirty="0" smtClean="0"/>
              <a:t>” mean different things but their conjugations are </a:t>
            </a:r>
            <a:r>
              <a:rPr lang="en-US" sz="3600" i="1" dirty="0" smtClean="0"/>
              <a:t>almost</a:t>
            </a:r>
            <a:r>
              <a:rPr lang="en-US" sz="3600" dirty="0" smtClean="0"/>
              <a:t> the same.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TENER = to have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>
          <a:xfrm>
            <a:off x="4786607" y="2133600"/>
            <a:ext cx="2944368" cy="822960"/>
          </a:xfrm>
        </p:spPr>
        <p:txBody>
          <a:bodyPr/>
          <a:lstStyle/>
          <a:p>
            <a:endParaRPr lang="en-US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</a:rPr>
              <a:t>VENIR = to come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762000" y="3004497"/>
            <a:ext cx="4191000" cy="2779776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0" indent="0">
              <a:buNone/>
            </a:pPr>
            <a:r>
              <a:rPr lang="en-US" sz="2200" b="1" dirty="0" err="1" smtClean="0"/>
              <a:t>Yo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70C0"/>
                </a:solidFill>
              </a:rPr>
              <a:t>ten</a:t>
            </a:r>
            <a:r>
              <a:rPr lang="en-US" sz="2200" b="1" dirty="0" err="1" smtClean="0">
                <a:solidFill>
                  <a:srgbClr val="FF0000"/>
                </a:solidFill>
              </a:rPr>
              <a:t>go</a:t>
            </a:r>
            <a:r>
              <a:rPr lang="en-US" sz="2200" b="1" dirty="0"/>
              <a:t> </a:t>
            </a:r>
            <a:r>
              <a:rPr lang="en-US" sz="2200" b="1" dirty="0" smtClean="0"/>
              <a:t>      </a:t>
            </a:r>
            <a:r>
              <a:rPr lang="en-US" sz="2200" b="1" dirty="0" err="1" smtClean="0"/>
              <a:t>Nosotros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70C0"/>
                </a:solidFill>
              </a:rPr>
              <a:t>ten</a:t>
            </a:r>
            <a:r>
              <a:rPr lang="en-US" sz="2200" b="1" dirty="0" err="1" smtClean="0">
                <a:solidFill>
                  <a:srgbClr val="7030A0"/>
                </a:solidFill>
              </a:rPr>
              <a:t>e</a:t>
            </a:r>
            <a:r>
              <a:rPr lang="en-US" sz="2200" b="1" dirty="0" err="1" smtClean="0">
                <a:solidFill>
                  <a:srgbClr val="0070C0"/>
                </a:solidFill>
              </a:rPr>
              <a:t>mos</a:t>
            </a:r>
            <a:endParaRPr lang="en-US" sz="22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2200" b="1" dirty="0" err="1" smtClean="0"/>
              <a:t>Tú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70C0"/>
                </a:solidFill>
              </a:rPr>
              <a:t>t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70C0"/>
                </a:solidFill>
              </a:rPr>
              <a:t>nes</a:t>
            </a:r>
            <a:r>
              <a:rPr lang="en-US" sz="2200" b="1" dirty="0" smtClean="0"/>
              <a:t>      </a:t>
            </a:r>
            <a:r>
              <a:rPr lang="en-US" sz="2200" b="1" dirty="0" err="1" smtClean="0"/>
              <a:t>Vosotros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70C0"/>
                </a:solidFill>
              </a:rPr>
              <a:t>ten</a:t>
            </a:r>
            <a:r>
              <a:rPr lang="en-US" sz="2200" b="1" dirty="0" err="1" smtClean="0">
                <a:solidFill>
                  <a:srgbClr val="7030A0"/>
                </a:solidFill>
              </a:rPr>
              <a:t>éi</a:t>
            </a:r>
            <a:r>
              <a:rPr lang="en-US" sz="2200" b="1" dirty="0" err="1" smtClean="0">
                <a:solidFill>
                  <a:srgbClr val="0070C0"/>
                </a:solidFill>
              </a:rPr>
              <a:t>s</a:t>
            </a:r>
            <a:endParaRPr lang="en-US" sz="22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2200" b="1" dirty="0" err="1" smtClean="0"/>
              <a:t>Él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70C0"/>
                </a:solidFill>
              </a:rPr>
              <a:t>t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70C0"/>
                </a:solidFill>
              </a:rPr>
              <a:t>ne</a:t>
            </a:r>
            <a:r>
              <a:rPr lang="en-US" sz="2200" b="1" dirty="0" smtClean="0"/>
              <a:t>         </a:t>
            </a:r>
            <a:r>
              <a:rPr lang="en-US" sz="2200" b="1" dirty="0" err="1" smtClean="0"/>
              <a:t>Ellos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70C0"/>
                </a:solidFill>
              </a:rPr>
              <a:t>t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70C0"/>
                </a:solidFill>
              </a:rPr>
              <a:t>nen</a:t>
            </a:r>
            <a:endParaRPr lang="en-US" sz="22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2200" b="1" dirty="0" smtClean="0"/>
              <a:t>Ella </a:t>
            </a:r>
            <a:r>
              <a:rPr lang="en-US" sz="2200" b="1" dirty="0" err="1" smtClean="0">
                <a:solidFill>
                  <a:srgbClr val="0070C0"/>
                </a:solidFill>
              </a:rPr>
              <a:t>t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70C0"/>
                </a:solidFill>
              </a:rPr>
              <a:t>ne</a:t>
            </a:r>
            <a:r>
              <a:rPr lang="en-US" sz="2200" b="1" dirty="0"/>
              <a:t> </a:t>
            </a:r>
            <a:r>
              <a:rPr lang="en-US" sz="2200" b="1" dirty="0" smtClean="0"/>
              <a:t>     </a:t>
            </a:r>
            <a:r>
              <a:rPr lang="en-US" sz="2200" b="1" dirty="0" err="1" smtClean="0"/>
              <a:t>Ellas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70C0"/>
                </a:solidFill>
              </a:rPr>
              <a:t>t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70C0"/>
                </a:solidFill>
              </a:rPr>
              <a:t>nen</a:t>
            </a:r>
            <a:endParaRPr lang="en-US" sz="22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2200" b="1" dirty="0" err="1" smtClean="0"/>
              <a:t>Usted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70C0"/>
                </a:solidFill>
              </a:rPr>
              <a:t>t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70C0"/>
                </a:solidFill>
              </a:rPr>
              <a:t>ne</a:t>
            </a:r>
            <a:r>
              <a:rPr lang="en-US" sz="2200" b="1" dirty="0"/>
              <a:t> 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Ustedes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70C0"/>
                </a:solidFill>
              </a:rPr>
              <a:t>t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70C0"/>
                </a:solidFill>
              </a:rPr>
              <a:t>nen</a:t>
            </a:r>
            <a:endParaRPr lang="en-US" sz="2200" b="1" dirty="0">
              <a:solidFill>
                <a:srgbClr val="0070C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117273"/>
            <a:ext cx="381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4724400" y="3110346"/>
            <a:ext cx="3581400" cy="692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286000" y="3110346"/>
            <a:ext cx="0" cy="2667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258791" y="3117273"/>
            <a:ext cx="0" cy="2667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4"/>
          <p:cNvSpPr>
            <a:spLocks noGrp="1"/>
          </p:cNvSpPr>
          <p:nvPr>
            <p:ph sz="quarter" idx="13"/>
          </p:nvPr>
        </p:nvSpPr>
        <p:spPr>
          <a:xfrm>
            <a:off x="4648200" y="3117273"/>
            <a:ext cx="4378036" cy="2779776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0" indent="0">
              <a:buNone/>
            </a:pPr>
            <a:r>
              <a:rPr lang="en-US" sz="2200" b="1" dirty="0" err="1" smtClean="0"/>
              <a:t>Yo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B050"/>
                </a:solidFill>
              </a:rPr>
              <a:t>ven</a:t>
            </a:r>
            <a:r>
              <a:rPr lang="en-US" sz="2200" b="1" dirty="0" err="1" smtClean="0">
                <a:solidFill>
                  <a:srgbClr val="FF0000"/>
                </a:solidFill>
              </a:rPr>
              <a:t>go</a:t>
            </a:r>
            <a:r>
              <a:rPr lang="en-US" sz="2200" b="1" dirty="0" smtClean="0"/>
              <a:t>       </a:t>
            </a:r>
            <a:r>
              <a:rPr lang="en-US" sz="2200" b="1" dirty="0" err="1" smtClean="0"/>
              <a:t>Nosotros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B050"/>
                </a:solidFill>
              </a:rPr>
              <a:t>ven</a:t>
            </a:r>
            <a:r>
              <a:rPr lang="en-US" sz="2200" b="1" dirty="0" err="1" smtClean="0">
                <a:solidFill>
                  <a:srgbClr val="7030A0"/>
                </a:solidFill>
              </a:rPr>
              <a:t>i</a:t>
            </a:r>
            <a:r>
              <a:rPr lang="en-US" sz="2200" b="1" dirty="0" err="1" smtClean="0">
                <a:solidFill>
                  <a:srgbClr val="00B050"/>
                </a:solidFill>
              </a:rPr>
              <a:t>mos</a:t>
            </a:r>
            <a:endParaRPr lang="en-US" sz="22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200" b="1" dirty="0" err="1" smtClean="0"/>
              <a:t>Tú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B050"/>
                </a:solidFill>
              </a:rPr>
              <a:t>v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B050"/>
                </a:solidFill>
              </a:rPr>
              <a:t>nes</a:t>
            </a:r>
            <a:r>
              <a:rPr lang="en-US" sz="2200" b="1" dirty="0" smtClean="0"/>
              <a:t>      </a:t>
            </a:r>
            <a:r>
              <a:rPr lang="en-US" sz="2200" b="1" dirty="0" err="1" smtClean="0"/>
              <a:t>Vosotros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B050"/>
                </a:solidFill>
              </a:rPr>
              <a:t>ven</a:t>
            </a:r>
            <a:r>
              <a:rPr lang="en-US" sz="2200" b="1" dirty="0" err="1" smtClean="0">
                <a:solidFill>
                  <a:srgbClr val="7030A0"/>
                </a:solidFill>
              </a:rPr>
              <a:t>í</a:t>
            </a:r>
            <a:r>
              <a:rPr lang="en-US" sz="2200" b="1" dirty="0" err="1" smtClean="0">
                <a:solidFill>
                  <a:srgbClr val="00B050"/>
                </a:solidFill>
              </a:rPr>
              <a:t>s</a:t>
            </a:r>
            <a:endParaRPr lang="en-US" sz="22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200" b="1" dirty="0" err="1" smtClean="0"/>
              <a:t>Él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B050"/>
                </a:solidFill>
              </a:rPr>
              <a:t>v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B050"/>
                </a:solidFill>
              </a:rPr>
              <a:t>ne</a:t>
            </a:r>
            <a:r>
              <a:rPr lang="en-US" sz="2200" b="1" dirty="0" smtClean="0"/>
              <a:t>         </a:t>
            </a:r>
            <a:r>
              <a:rPr lang="en-US" sz="2200" b="1" dirty="0" err="1" smtClean="0"/>
              <a:t>Ellos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B050"/>
                </a:solidFill>
              </a:rPr>
              <a:t>v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B050"/>
                </a:solidFill>
              </a:rPr>
              <a:t>nen</a:t>
            </a:r>
            <a:endParaRPr lang="en-US" sz="22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200" b="1" dirty="0" smtClean="0"/>
              <a:t>Ella </a:t>
            </a:r>
            <a:r>
              <a:rPr lang="en-US" sz="2200" b="1" dirty="0" err="1" smtClean="0">
                <a:solidFill>
                  <a:srgbClr val="00B050"/>
                </a:solidFill>
              </a:rPr>
              <a:t>v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B050"/>
                </a:solidFill>
              </a:rPr>
              <a:t>ne</a:t>
            </a:r>
            <a:r>
              <a:rPr lang="en-US" sz="2200" b="1" dirty="0" smtClean="0"/>
              <a:t>      </a:t>
            </a:r>
            <a:r>
              <a:rPr lang="en-US" sz="2200" b="1" dirty="0" err="1" smtClean="0"/>
              <a:t>Ellas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B050"/>
                </a:solidFill>
              </a:rPr>
              <a:t>v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B050"/>
                </a:solidFill>
              </a:rPr>
              <a:t>nen</a:t>
            </a:r>
            <a:endParaRPr lang="en-US" sz="22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200" b="1" dirty="0" err="1" smtClean="0"/>
              <a:t>Usted</a:t>
            </a:r>
            <a:r>
              <a:rPr lang="en-US" sz="2200" b="1" dirty="0" smtClean="0"/>
              <a:t> </a:t>
            </a:r>
            <a:r>
              <a:rPr lang="en-US" sz="2200" b="1" dirty="0" err="1" smtClean="0">
                <a:solidFill>
                  <a:srgbClr val="00B050"/>
                </a:solidFill>
              </a:rPr>
              <a:t>v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B050"/>
                </a:solidFill>
              </a:rPr>
              <a:t>ne</a:t>
            </a:r>
            <a:r>
              <a:rPr lang="en-US" sz="2200" b="1" dirty="0" smtClean="0">
                <a:solidFill>
                  <a:srgbClr val="0070C0"/>
                </a:solidFill>
              </a:rPr>
              <a:t>  </a:t>
            </a:r>
            <a:r>
              <a:rPr lang="en-US" sz="2200" b="1" dirty="0" err="1" smtClean="0"/>
              <a:t>Ustedes</a:t>
            </a:r>
            <a:r>
              <a:rPr lang="en-US" sz="2200" b="1" dirty="0" smtClean="0"/>
              <a:t> </a:t>
            </a:r>
            <a:r>
              <a:rPr lang="en-US" sz="2200" b="1" dirty="0" err="1">
                <a:solidFill>
                  <a:srgbClr val="00B050"/>
                </a:solidFill>
              </a:rPr>
              <a:t>v</a:t>
            </a:r>
            <a:r>
              <a:rPr lang="en-US" sz="2200" b="1" dirty="0" err="1" smtClean="0">
                <a:solidFill>
                  <a:srgbClr val="FF0000"/>
                </a:solidFill>
              </a:rPr>
              <a:t>ie</a:t>
            </a:r>
            <a:r>
              <a:rPr lang="en-US" sz="2200" b="1" dirty="0" err="1" smtClean="0">
                <a:solidFill>
                  <a:srgbClr val="00B050"/>
                </a:solidFill>
              </a:rPr>
              <a:t>nen</a:t>
            </a:r>
            <a:endParaRPr lang="en-US" sz="2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5510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can use both </a:t>
            </a:r>
            <a:r>
              <a:rPr lang="en-US" dirty="0" smtClean="0">
                <a:solidFill>
                  <a:srgbClr val="0070C0"/>
                </a:solidFill>
              </a:rPr>
              <a:t>TENER</a:t>
            </a:r>
            <a:r>
              <a:rPr lang="en-US" dirty="0" smtClean="0"/>
              <a:t> and VENIR with “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” + time.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647844" y="1152288"/>
            <a:ext cx="3582184" cy="4625489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 smtClean="0">
                <a:latin typeface="+mj-lt"/>
              </a:rPr>
              <a:t>“¿</a:t>
            </a: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A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b="1" dirty="0" err="1" smtClean="0">
                <a:latin typeface="+mj-lt"/>
              </a:rPr>
              <a:t>qué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b="1" dirty="0" err="1" smtClean="0">
                <a:latin typeface="+mj-lt"/>
              </a:rPr>
              <a:t>hora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+mj-lt"/>
              </a:rPr>
              <a:t>tienes</a:t>
            </a:r>
            <a:r>
              <a:rPr lang="en-US" sz="2400" b="1" dirty="0" smtClean="0">
                <a:latin typeface="+mj-lt"/>
              </a:rPr>
              <a:t> la </a:t>
            </a:r>
            <a:r>
              <a:rPr lang="en-US" sz="2400" b="1" dirty="0" err="1" smtClean="0">
                <a:latin typeface="+mj-lt"/>
              </a:rPr>
              <a:t>clase</a:t>
            </a:r>
            <a:r>
              <a:rPr lang="en-US" sz="2400" b="1" dirty="0" smtClean="0">
                <a:latin typeface="+mj-lt"/>
              </a:rPr>
              <a:t> de </a:t>
            </a:r>
            <a:r>
              <a:rPr lang="en-US" sz="2400" b="1" dirty="0" err="1" smtClean="0">
                <a:latin typeface="+mj-lt"/>
              </a:rPr>
              <a:t>español</a:t>
            </a:r>
            <a:r>
              <a:rPr lang="en-US" sz="2400" b="1" dirty="0" smtClean="0">
                <a:latin typeface="+mj-lt"/>
              </a:rPr>
              <a:t>?”</a:t>
            </a:r>
          </a:p>
          <a:p>
            <a:pPr marL="0" indent="0">
              <a:buNone/>
            </a:pPr>
            <a:r>
              <a:rPr lang="en-US" sz="2000" b="1" i="1" dirty="0" smtClean="0">
                <a:solidFill>
                  <a:srgbClr val="FF0000"/>
                </a:solidFill>
                <a:latin typeface="+mj-lt"/>
              </a:rPr>
              <a:t>At</a:t>
            </a:r>
            <a:r>
              <a:rPr lang="en-US" sz="2000" b="1" i="1" dirty="0" smtClean="0">
                <a:latin typeface="+mj-lt"/>
              </a:rPr>
              <a:t> what time do </a:t>
            </a:r>
            <a:r>
              <a:rPr lang="en-US" sz="2000" b="1" i="1" dirty="0" smtClean="0">
                <a:solidFill>
                  <a:srgbClr val="0070C0"/>
                </a:solidFill>
                <a:latin typeface="+mj-lt"/>
              </a:rPr>
              <a:t>you have </a:t>
            </a:r>
            <a:r>
              <a:rPr lang="en-US" sz="2000" b="1" i="1" dirty="0" smtClean="0">
                <a:latin typeface="+mj-lt"/>
              </a:rPr>
              <a:t>Spanish class?</a:t>
            </a:r>
          </a:p>
          <a:p>
            <a:pPr marL="0" indent="0">
              <a:buNone/>
            </a:pPr>
            <a:endParaRPr lang="en-US" sz="2000" b="1" i="1" dirty="0" smtClean="0">
              <a:latin typeface="+mj-lt"/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400" b="1" dirty="0" smtClean="0">
                <a:latin typeface="+mj-lt"/>
              </a:rPr>
              <a:t>“</a:t>
            </a:r>
            <a:r>
              <a:rPr lang="en-US" sz="2400" b="1" dirty="0" err="1" smtClean="0">
                <a:solidFill>
                  <a:srgbClr val="0070C0"/>
                </a:solidFill>
                <a:latin typeface="+mj-lt"/>
              </a:rPr>
              <a:t>Yo</a:t>
            </a:r>
            <a:r>
              <a:rPr lang="en-US" sz="24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+mj-lt"/>
              </a:rPr>
              <a:t>t</a:t>
            </a:r>
            <a:r>
              <a:rPr lang="en-US" sz="2400" b="1" dirty="0" err="1" smtClean="0">
                <a:solidFill>
                  <a:srgbClr val="0070C0"/>
                </a:solidFill>
                <a:latin typeface="+mj-lt"/>
              </a:rPr>
              <a:t>engo</a:t>
            </a:r>
            <a:r>
              <a:rPr lang="en-US" sz="24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400" b="1" dirty="0" smtClean="0">
                <a:latin typeface="+mj-lt"/>
              </a:rPr>
              <a:t>la </a:t>
            </a:r>
            <a:r>
              <a:rPr lang="en-US" sz="2400" b="1" dirty="0" err="1" smtClean="0">
                <a:latin typeface="+mj-lt"/>
              </a:rPr>
              <a:t>clase</a:t>
            </a:r>
            <a:r>
              <a:rPr lang="en-US" sz="2400" b="1" dirty="0" smtClean="0">
                <a:latin typeface="+mj-lt"/>
              </a:rPr>
              <a:t> de </a:t>
            </a:r>
            <a:r>
              <a:rPr lang="en-US" sz="2400" b="1" dirty="0" err="1" smtClean="0">
                <a:latin typeface="+mj-lt"/>
              </a:rPr>
              <a:t>español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a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b="1" dirty="0" err="1" smtClean="0">
                <a:latin typeface="+mj-lt"/>
              </a:rPr>
              <a:t>las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b="1" dirty="0" err="1" smtClean="0">
                <a:latin typeface="+mj-lt"/>
              </a:rPr>
              <a:t>ocho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smtClean="0">
                <a:latin typeface="+mj-lt"/>
              </a:rPr>
              <a:t>y media.”</a:t>
            </a:r>
          </a:p>
          <a:p>
            <a:pPr marL="0" indent="0">
              <a:buNone/>
            </a:pPr>
            <a:r>
              <a:rPr lang="en-US" sz="2000" b="1" i="1" dirty="0" smtClean="0">
                <a:solidFill>
                  <a:srgbClr val="0070C0"/>
                </a:solidFill>
                <a:latin typeface="+mj-lt"/>
              </a:rPr>
              <a:t>I have </a:t>
            </a:r>
            <a:r>
              <a:rPr lang="en-US" sz="2000" b="1" i="1" dirty="0" smtClean="0">
                <a:latin typeface="+mj-lt"/>
              </a:rPr>
              <a:t>Spanish class </a:t>
            </a:r>
            <a:r>
              <a:rPr lang="en-US" sz="2000" b="1" i="1" dirty="0" smtClean="0">
                <a:solidFill>
                  <a:srgbClr val="FF0000"/>
                </a:solidFill>
                <a:latin typeface="+mj-lt"/>
              </a:rPr>
              <a:t>at</a:t>
            </a:r>
            <a:r>
              <a:rPr lang="en-US" sz="2000" b="1" i="1" dirty="0" smtClean="0">
                <a:latin typeface="+mj-lt"/>
              </a:rPr>
              <a:t> eight thirty.</a:t>
            </a:r>
            <a:endParaRPr lang="en-US" sz="2000" b="1" i="1" dirty="0">
              <a:latin typeface="+mj-lt"/>
            </a:endParaRPr>
          </a:p>
        </p:txBody>
      </p:sp>
      <p:pic>
        <p:nvPicPr>
          <p:cNvPr id="1026" name="Picture 2" descr="C:\Users\Nicole Siering\AppData\Local\Microsoft\Windows\Temporary Internet Files\Content.IE5\LNPYKDYW\MC9000479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685691"/>
            <a:ext cx="2309774" cy="223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0141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b="1" dirty="0">
                <a:latin typeface="+mj-lt"/>
              </a:rPr>
              <a:t>“¿</a:t>
            </a:r>
            <a:r>
              <a:rPr lang="en-US" sz="2400" b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qué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hora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+mj-lt"/>
              </a:rPr>
              <a:t>v</a:t>
            </a:r>
            <a:r>
              <a:rPr lang="en-US" sz="2400" b="1" dirty="0" err="1" smtClean="0">
                <a:solidFill>
                  <a:srgbClr val="00B050"/>
                </a:solidFill>
                <a:latin typeface="+mj-lt"/>
              </a:rPr>
              <a:t>ienes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b="1" dirty="0" smtClean="0">
                <a:solidFill>
                  <a:srgbClr val="FFC000"/>
                </a:solidFill>
                <a:latin typeface="+mj-lt"/>
              </a:rPr>
              <a:t>a</a:t>
            </a:r>
            <a:r>
              <a:rPr lang="en-US" sz="2400" b="1" dirty="0" smtClean="0">
                <a:latin typeface="+mj-lt"/>
              </a:rPr>
              <a:t> la fiesta?”</a:t>
            </a:r>
            <a:endParaRPr lang="en-US" sz="2400" b="1" dirty="0">
              <a:latin typeface="+mj-lt"/>
            </a:endParaRPr>
          </a:p>
          <a:p>
            <a:pPr marL="0" indent="0">
              <a:buNone/>
            </a:pPr>
            <a:r>
              <a:rPr lang="en-US" sz="2000" b="1" i="1" dirty="0">
                <a:solidFill>
                  <a:srgbClr val="FF0000"/>
                </a:solidFill>
                <a:latin typeface="+mj-lt"/>
              </a:rPr>
              <a:t>At</a:t>
            </a:r>
            <a:r>
              <a:rPr lang="en-US" sz="2000" b="1" i="1" dirty="0">
                <a:latin typeface="+mj-lt"/>
              </a:rPr>
              <a:t> what time do </a:t>
            </a:r>
            <a:r>
              <a:rPr lang="en-US" sz="2000" b="1" i="1" dirty="0">
                <a:solidFill>
                  <a:srgbClr val="00B050"/>
                </a:solidFill>
                <a:latin typeface="+mj-lt"/>
              </a:rPr>
              <a:t>you </a:t>
            </a:r>
            <a:r>
              <a:rPr lang="en-US" sz="2000" b="1" i="1" dirty="0" smtClean="0">
                <a:solidFill>
                  <a:srgbClr val="00B050"/>
                </a:solidFill>
                <a:latin typeface="+mj-lt"/>
              </a:rPr>
              <a:t>come</a:t>
            </a:r>
            <a:r>
              <a:rPr lang="en-US" sz="2000" b="1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000" b="1" i="1" dirty="0" smtClean="0">
                <a:solidFill>
                  <a:srgbClr val="FFC000"/>
                </a:solidFill>
                <a:latin typeface="+mj-lt"/>
              </a:rPr>
              <a:t>to</a:t>
            </a:r>
            <a:r>
              <a:rPr lang="en-US" sz="2000" b="1" i="1" dirty="0" smtClean="0">
                <a:latin typeface="+mj-lt"/>
              </a:rPr>
              <a:t> the party?</a:t>
            </a:r>
            <a:endParaRPr lang="en-US" sz="2000" b="1" i="1" dirty="0">
              <a:latin typeface="+mj-lt"/>
            </a:endParaRPr>
          </a:p>
          <a:p>
            <a:pPr marL="0" indent="0">
              <a:buNone/>
            </a:pPr>
            <a:endParaRPr lang="en-US" sz="1800" b="1" i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b="1" dirty="0">
                <a:latin typeface="+mj-lt"/>
              </a:rPr>
              <a:t>“</a:t>
            </a:r>
            <a:r>
              <a:rPr lang="en-US" sz="2400" b="1" dirty="0" err="1">
                <a:solidFill>
                  <a:srgbClr val="00B050"/>
                </a:solidFill>
                <a:latin typeface="+mj-lt"/>
              </a:rPr>
              <a:t>Yo</a:t>
            </a:r>
            <a:r>
              <a:rPr lang="en-US" sz="2400" b="1" dirty="0">
                <a:solidFill>
                  <a:srgbClr val="00B050"/>
                </a:solidFill>
                <a:latin typeface="+mj-lt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+mj-lt"/>
              </a:rPr>
              <a:t>vengo</a:t>
            </a:r>
            <a:r>
              <a:rPr lang="en-US" sz="2400" b="1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en-US" sz="2400" b="1" dirty="0" smtClean="0">
                <a:solidFill>
                  <a:srgbClr val="FFC000"/>
                </a:solidFill>
                <a:latin typeface="+mj-lt"/>
              </a:rPr>
              <a:t>a</a:t>
            </a:r>
            <a:r>
              <a:rPr lang="en-US" sz="24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400" b="1" dirty="0">
                <a:latin typeface="+mj-lt"/>
              </a:rPr>
              <a:t>la </a:t>
            </a:r>
            <a:r>
              <a:rPr lang="en-US" sz="2400" b="1" dirty="0" smtClean="0">
                <a:latin typeface="+mj-lt"/>
              </a:rPr>
              <a:t>fiesta </a:t>
            </a: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a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las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 smtClean="0">
                <a:latin typeface="+mj-lt"/>
              </a:rPr>
              <a:t>diez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b="1" dirty="0" smtClean="0">
                <a:latin typeface="+mj-lt"/>
              </a:rPr>
              <a:t>en </a:t>
            </a:r>
            <a:r>
              <a:rPr lang="en-US" sz="2400" b="1" dirty="0" err="1" smtClean="0">
                <a:latin typeface="+mj-lt"/>
              </a:rPr>
              <a:t>punto</a:t>
            </a:r>
            <a:r>
              <a:rPr lang="en-US" sz="2400" b="1" dirty="0" smtClean="0">
                <a:latin typeface="+mj-lt"/>
              </a:rPr>
              <a:t>.</a:t>
            </a:r>
            <a:r>
              <a:rPr lang="en-US" sz="2400" b="1" dirty="0" smtClean="0">
                <a:latin typeface="+mj-lt"/>
              </a:rPr>
              <a:t>”</a:t>
            </a:r>
            <a:endParaRPr lang="en-US" sz="2400" b="1" dirty="0">
              <a:latin typeface="+mj-lt"/>
            </a:endParaRPr>
          </a:p>
          <a:p>
            <a:pPr marL="0" indent="0">
              <a:buNone/>
            </a:pPr>
            <a:r>
              <a:rPr lang="en-US" sz="2000" b="1" i="1" dirty="0">
                <a:solidFill>
                  <a:srgbClr val="00B050"/>
                </a:solidFill>
                <a:latin typeface="+mj-lt"/>
              </a:rPr>
              <a:t>I </a:t>
            </a:r>
            <a:r>
              <a:rPr lang="en-US" sz="2000" b="1" i="1" dirty="0" smtClean="0">
                <a:solidFill>
                  <a:srgbClr val="00B050"/>
                </a:solidFill>
                <a:latin typeface="+mj-lt"/>
              </a:rPr>
              <a:t>come </a:t>
            </a:r>
            <a:r>
              <a:rPr lang="en-US" sz="2000" b="1" i="1" dirty="0" smtClean="0">
                <a:solidFill>
                  <a:srgbClr val="FFC000"/>
                </a:solidFill>
                <a:latin typeface="+mj-lt"/>
              </a:rPr>
              <a:t>to</a:t>
            </a:r>
            <a:r>
              <a:rPr lang="en-US" sz="2000" b="1" i="1" dirty="0" smtClean="0">
                <a:latin typeface="+mj-lt"/>
              </a:rPr>
              <a:t> the party </a:t>
            </a:r>
            <a:r>
              <a:rPr lang="en-US" sz="2000" b="1" i="1" dirty="0" smtClean="0">
                <a:solidFill>
                  <a:srgbClr val="FF0000"/>
                </a:solidFill>
                <a:latin typeface="+mj-lt"/>
              </a:rPr>
              <a:t>at</a:t>
            </a:r>
            <a:r>
              <a:rPr lang="en-US" sz="2000" b="1" i="1" dirty="0" smtClean="0">
                <a:latin typeface="+mj-lt"/>
              </a:rPr>
              <a:t> ten o’clock.</a:t>
            </a:r>
            <a:endParaRPr lang="en-US" sz="2000" b="1" i="1" dirty="0">
              <a:latin typeface="+mj-lt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 rot="-60000">
            <a:off x="1155700" y="1627188"/>
            <a:ext cx="3065463" cy="1503362"/>
          </a:xfrm>
        </p:spPr>
        <p:txBody>
          <a:bodyPr/>
          <a:lstStyle/>
          <a:p>
            <a:r>
              <a:rPr lang="en-US" dirty="0" smtClean="0"/>
              <a:t>You can use both TENER and </a:t>
            </a:r>
            <a:r>
              <a:rPr lang="en-US" dirty="0" smtClean="0">
                <a:solidFill>
                  <a:srgbClr val="00B050"/>
                </a:solidFill>
              </a:rPr>
              <a:t>VENIR</a:t>
            </a:r>
            <a:r>
              <a:rPr lang="en-US" dirty="0" smtClean="0"/>
              <a:t> with “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” + time.</a:t>
            </a:r>
            <a:endParaRPr lang="en-US" dirty="0"/>
          </a:p>
        </p:txBody>
      </p:sp>
      <p:pic>
        <p:nvPicPr>
          <p:cNvPr id="6" name="Picture 2" descr="C:\Users\Nicole Siering\AppData\Local\Microsoft\Windows\Temporary Internet Files\Content.IE5\LNPYKDYW\MC9000479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9418" y="3352800"/>
            <a:ext cx="2309774" cy="223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7678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609600"/>
            <a:ext cx="54102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Create a</a:t>
            </a:r>
            <a:r>
              <a:rPr lang="en-US" sz="2400" b="1" dirty="0" smtClean="0"/>
              <a:t> skit of a telephone </a:t>
            </a:r>
            <a:r>
              <a:rPr lang="en-US" sz="2400" b="1" dirty="0" smtClean="0"/>
              <a:t>conversation in which you and your friend talk about weekend plans.</a:t>
            </a:r>
          </a:p>
          <a:p>
            <a:endParaRPr lang="en-US" sz="2400" b="1" dirty="0"/>
          </a:p>
          <a:p>
            <a:r>
              <a:rPr lang="en-US" sz="2400" b="1" dirty="0" smtClean="0"/>
              <a:t>You must include all of the following in your conversation:</a:t>
            </a:r>
          </a:p>
          <a:p>
            <a:endParaRPr lang="en-US" sz="24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TENER (to have)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VENIR (to come)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QUERER (to want)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IR (to go)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Hay (there is/there are)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“¿A </a:t>
            </a:r>
            <a:r>
              <a:rPr lang="en-US" sz="2400" b="1" dirty="0" err="1" smtClean="0"/>
              <a:t>qué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hora</a:t>
            </a:r>
            <a:r>
              <a:rPr lang="en-US" sz="2400" b="1" dirty="0" smtClean="0"/>
              <a:t>?”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El </a:t>
            </a:r>
            <a:r>
              <a:rPr lang="en-US" sz="2400" b="1" dirty="0" err="1" smtClean="0"/>
              <a:t>viernes</a:t>
            </a:r>
            <a:r>
              <a:rPr lang="en-US" sz="2400" b="1" dirty="0" smtClean="0"/>
              <a:t>/El </a:t>
            </a:r>
            <a:r>
              <a:rPr lang="en-US" sz="2400" b="1" dirty="0" err="1" smtClean="0"/>
              <a:t>sábado</a:t>
            </a:r>
            <a:r>
              <a:rPr lang="en-US" sz="2400" b="1" dirty="0" smtClean="0"/>
              <a:t>/El </a:t>
            </a:r>
            <a:r>
              <a:rPr lang="en-US" sz="2400" b="1" dirty="0" err="1" smtClean="0"/>
              <a:t>domingo</a:t>
            </a:r>
            <a:endParaRPr lang="en-US" sz="24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1 Expression using TENER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2533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1143000"/>
            <a:ext cx="6324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S" sz="2400" dirty="0" smtClean="0"/>
              <a:t>¿A qué hora tienes la clase de inglés? </a:t>
            </a:r>
            <a:r>
              <a:rPr lang="es-ES" sz="2400" dirty="0" smtClean="0"/>
              <a:t>_______________________________________</a:t>
            </a:r>
            <a:endParaRPr lang="en-US" sz="2400" dirty="0" smtClean="0"/>
          </a:p>
          <a:p>
            <a:pPr lvl="0"/>
            <a:r>
              <a:rPr lang="es-ES" sz="2400" dirty="0" smtClean="0"/>
              <a:t>¿A qué hora tienes la clase de educación física? </a:t>
            </a:r>
            <a:r>
              <a:rPr lang="es-ES" sz="2400" dirty="0" smtClean="0"/>
              <a:t>________________________________________</a:t>
            </a:r>
            <a:endParaRPr lang="en-US" sz="2400" dirty="0" smtClean="0"/>
          </a:p>
          <a:p>
            <a:pPr lvl="0"/>
            <a:r>
              <a:rPr lang="es-ES" sz="2400" dirty="0" smtClean="0"/>
              <a:t>¿A qué hora tienes la clase de matemáticas? </a:t>
            </a:r>
            <a:r>
              <a:rPr lang="es-ES" sz="2400" dirty="0" smtClean="0"/>
              <a:t>________________________________________</a:t>
            </a:r>
            <a:endParaRPr lang="en-US" sz="2400" dirty="0" smtClean="0"/>
          </a:p>
          <a:p>
            <a:pPr lvl="0"/>
            <a:r>
              <a:rPr lang="es-ES" sz="2400" dirty="0" smtClean="0"/>
              <a:t>¿A qué hora tienes la clase de ciencias? </a:t>
            </a:r>
            <a:r>
              <a:rPr lang="es-ES" sz="2400" dirty="0" smtClean="0"/>
              <a:t>________________________________________</a:t>
            </a:r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460</TotalTime>
  <Words>310</Words>
  <Application>Microsoft Office PowerPoint</Application>
  <PresentationFormat>On-screen Show (4:3)</PresentationFormat>
  <Paragraphs>48</Paragraphs>
  <Slides>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Pushpin</vt:lpstr>
      <vt:lpstr>Los verbos “TENER” y “VENIR”</vt:lpstr>
      <vt:lpstr>“TENER” and “VENIR” mean different things but their conjugations are almost the same.</vt:lpstr>
      <vt:lpstr>You can use both TENER and VENIR with “a” + time.</vt:lpstr>
      <vt:lpstr>You can use both TENER and VENIR with “a” + time.</vt:lpstr>
      <vt:lpstr>Slide 5</vt:lpstr>
      <vt:lpstr>Slide 6</vt:lpstr>
    </vt:vector>
  </TitlesOfParts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verbos “TENER” y “VENIR”</dc:title>
  <dc:creator>Nicole Siering</dc:creator>
  <cp:lastModifiedBy>Benjamin Rush</cp:lastModifiedBy>
  <cp:revision>13</cp:revision>
  <dcterms:created xsi:type="dcterms:W3CDTF">2011-02-11T12:59:22Z</dcterms:created>
  <dcterms:modified xsi:type="dcterms:W3CDTF">2011-02-11T19:39:01Z</dcterms:modified>
</cp:coreProperties>
</file>